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56" r:id="rId3"/>
    <p:sldMasterId id="2147483768" r:id="rId4"/>
  </p:sldMasterIdLst>
  <p:notesMasterIdLst>
    <p:notesMasterId r:id="rId21"/>
  </p:notesMasterIdLst>
  <p:sldIdLst>
    <p:sldId id="273" r:id="rId5"/>
    <p:sldId id="256" r:id="rId6"/>
    <p:sldId id="257" r:id="rId7"/>
    <p:sldId id="272" r:id="rId8"/>
    <p:sldId id="261" r:id="rId9"/>
    <p:sldId id="258" r:id="rId10"/>
    <p:sldId id="259" r:id="rId11"/>
    <p:sldId id="262" r:id="rId12"/>
    <p:sldId id="263" r:id="rId13"/>
    <p:sldId id="264" r:id="rId14"/>
    <p:sldId id="265" r:id="rId15"/>
    <p:sldId id="266" r:id="rId16"/>
    <p:sldId id="268" r:id="rId17"/>
    <p:sldId id="271" r:id="rId18"/>
    <p:sldId id="269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93" autoAdjust="0"/>
  </p:normalViewPr>
  <p:slideViewPr>
    <p:cSldViewPr>
      <p:cViewPr varScale="1">
        <p:scale>
          <a:sx n="66" d="100"/>
          <a:sy n="66" d="100"/>
        </p:scale>
        <p:origin x="-12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AC84A-1732-4C19-B493-00A6FA768546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39024-D2F6-4466-A300-267775B94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048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39024-D2F6-4466-A300-267775B9492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50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39024-D2F6-4466-A300-267775B9492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168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1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2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1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9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9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6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2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9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9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40C0-47B6-4A67-BE63-E70EDF4BCB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6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2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5"/>
            <a:ext cx="6479363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2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9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2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5"/>
            <a:ext cx="6479363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2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9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464546F-D9D5-4E93-B026-DC7BD38583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E140C0-47B6-4A67-BE63-E70EDF4BC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omninas.ru/images/news/articles/ef8b5fcc338e003145ac9c134754db71bryuhanov_stepan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hyperlink" Target="http://yandex.ru/images/search?viewport=wide&amp;text=%D1%84%D0%BE%D1%82%D0%BE%20%D0%9A%D1%80%D0%B0%D1%81%D0%BD%D0%BE%D0%B9%20%D0%97%D0%B2%D0%B5%D0%B7%D0%B4%D1%8B&amp;img_url=http://www.tvoyrebenok.ru/images/medal/krasna.jpg&amp;pos=1&amp;uinfo=sw-1360-sh-768-ww-1343-wh-651-pd-1-wp-16x9_1366x768&amp;rpt=simage&amp;_=1424775282288&amp;pin=1" TargetMode="External"/><Relationship Id="rId3" Type="http://schemas.openxmlformats.org/officeDocument/2006/relationships/hyperlink" Target="http://yandex.ru/images/search?source=wiz&amp;img_url=http://img.encyc.yandex.net/illustrations/bse/pictures/02693/436090-95x96_.jpg&amp;uinfo=sw-1360-sh-768-ww-1343-wh-651-pd-1-wp-16x9_1366x768&amp;_=1424774299746&amp;viewport=wide&amp;p=2&amp;text=%D1%84%D0%BE%D1%82%D0%BE%20%D0%BE%D1%80%D0%B4%D0%B5%D0%BD%20%D0%BB%D0%B5%D0%BD%D0%B8%D0%BD%D0%B0&amp;noreask=1&amp;pos=67&amp;rpt=simage&amp;lr=63&amp;pin=1" TargetMode="External"/><Relationship Id="rId7" Type="http://schemas.openxmlformats.org/officeDocument/2006/relationships/hyperlink" Target="http://yandex.ru/images/search?viewport=wide&amp;text=%D1%84%D0%BE%D1%82%D0%BE%20%D0%9A%D1%80%D0%B0%D1%81%D0%BD%D0%BE%D0%B3%D0%BE%20%D0%97%D0%BD%D0%B0%D0%BC%D0%B5%D0%BD%D0%B8&amp;img_url=http://savok.name/uploads/orden/4.jpg&amp;pos=3&amp;uinfo=sw-1360-sh-768-ww-1343-wh-651-pd-1-wp-16x9_1366x768&amp;rpt=simage&amp;_=1424774742394&amp;pin=1" TargetMode="External"/><Relationship Id="rId12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jpeg"/><Relationship Id="rId11" Type="http://schemas.openxmlformats.org/officeDocument/2006/relationships/hyperlink" Target="http://yandex.ru/images/search?viewport=wide&amp;text=%D1%84%D0%BE%D1%82%D0%BE%20%D0%9E%D1%82%D0%B5%D1%87%D0%B5%D1%81%D1%82%D0%B2%D0%B5%D0%BD%D0%BD%D0%BE%D0%B9%20%D0%B2%D0%BE%D0%B9%D0%BD%D1%8B%201%20%D1%81%D1%82%D0%B5%D0%BF%D0%B5%D0%BD%D0%B8&amp;img_url=http://moypolk.ru/sites/default/files/soldier-awards/5147/orden_ov_i_st.jpg&amp;pos=27&amp;uinfo=sw-1360-sh-768-ww-1343-wh-651-pd-1-wp-16x9_1366x768&amp;rpt=simage&amp;_=1424775124242&amp;pin=1" TargetMode="External"/><Relationship Id="rId5" Type="http://schemas.openxmlformats.org/officeDocument/2006/relationships/hyperlink" Target="http://yandex.ru/images/search?viewport=wide&amp;text=%D1%84%D0%BE%D1%82%D0%BE%20%D0%B7%D0%BE%D0%BB%D0%BE%D1%82%D0%B0%D1%8F%20%D0%B7%D0%B2%D0%B5%D0%B7%D0%B4%D0%B0%20%D0%B3%D0%B5%D1%80%D0%BE%D1%8F%20%D0%A1%D0%A1%D0%A1%D0%A0&amp;img_url=http://live.kostromka.ru/wp-content/uploads/2014/05/%D0%97%D0%92%D0%95%D0%97%D0%94%D0%90-%D0%93%D0%95%D0%A0%D0%9E%D0%AF.gif&amp;pos=10&amp;uinfo=sw-1360-sh-768-ww-1343-wh-651-pd-1-wp-16x9_1366x768&amp;rpt=simage&amp;_=1424774516908&amp;pin=1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openxmlformats.org/officeDocument/2006/relationships/hyperlink" Target="http://yandex.ru/images/search?viewport=wide&amp;text=%D1%84%D0%BE%D1%82%D0%BE%20%D0%BE%D1%80%D0%B4%D0%B5%D0%BD%20%D0%90%D0%BB%D0%B5%D0%BA%D1%81%D0%B0%D0%BD%D0%B4%D1%80%D0%B0%20%D0%9D%D0%B5%D0%B2%D1%81%D0%BA%D0%BE%D0%B3%D0%BE&amp;img_url=http://img3.board.com.ua/a/2002401514/wm/1-kupim-orden-orden-aleksandra-nevskogo-drugie.png&amp;pos=14&amp;uinfo=sw-1360-sh-768-ww-1343-wh-651-pd-1-wp-16x9_1366x768&amp;rpt=simage&amp;_=1424774905983&amp;pin=1" TargetMode="External"/><Relationship Id="rId1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microsoft.com/office/2007/relationships/media" Target="../media/media2.mp3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6" Type="http://schemas.openxmlformats.org/officeDocument/2006/relationships/image" Target="../media/image22.jpeg"/><Relationship Id="rId5" Type="http://schemas.openxmlformats.org/officeDocument/2006/relationships/hyperlink" Target="http://www.google.ru/url?sa=i&amp;rct=j&amp;q=&amp;esrc=s&amp;frm=1&amp;source=images&amp;cd=&amp;ved=0CAcQjRw&amp;url=http://www.liveinternet.ru/users/kakula/post255767057/&amp;ei=p1rsVPWSHsr7UKu5hIgI&amp;bvm=bv.86475890,d.d24&amp;psig=AFQjCNEq-z8BwL8SVbADXv1s7RpvUCB3Xg&amp;ust=1424862096439765" TargetMode="Externa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9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microsoft.com/office/2007/relationships/media" Target="../media/media3.mp3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CAcQjRw&amp;url=http://patriot.irksportmol.ru/soldiers_victory/heroes_of_the_soviet_union/bruhanov_ss.html&amp;ei=81rsVOWEJcvqUoD0gtgC&amp;bvm=bv.86475890,d.d24&amp;psig=AFQjCNEq-z8BwL8SVbADXv1s7RpvUCB3Xg&amp;ust=1424862096439765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mninas.ru/images/news/articles/ef8b5fcc338e003145ac9c134754db71bryuhanov_stepan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video" Target="file:///D:\&#1056;&#1072;&#1081;&#1086;&#1085;&#1085;&#1099;&#1081;%20&#1082;&#1086;&#1085;&#1082;&#1091;&#1088;&#1089;\&#1052;&#1086;&#1081;%20&#1092;&#1080;&#1083;&#1100;&#1084;.mp4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w-dog.ru/wallpapers/0/3/5242813662456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27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28794" y="214290"/>
            <a:ext cx="6929486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Герой Советского Союза Брюханов Степан Степанович</a:t>
            </a:r>
          </a:p>
          <a:p>
            <a:r>
              <a:rPr lang="ru-RU" sz="2400" dirty="0" smtClean="0"/>
              <a:t> Автор презентации: </a:t>
            </a:r>
            <a:r>
              <a:rPr lang="ru-RU" sz="2400" dirty="0" err="1" smtClean="0"/>
              <a:t>Даций</a:t>
            </a:r>
            <a:r>
              <a:rPr lang="ru-RU" sz="2400" dirty="0" smtClean="0"/>
              <a:t> Маргарита, 5 </a:t>
            </a:r>
            <a:r>
              <a:rPr lang="ru-RU" sz="2400" dirty="0" err="1" smtClean="0"/>
              <a:t>кл</a:t>
            </a:r>
            <a:r>
              <a:rPr lang="ru-RU" sz="2400" dirty="0" smtClean="0"/>
              <a:t>., МБОУ СОШ №2 г.Тайшета</a:t>
            </a:r>
          </a:p>
          <a:p>
            <a:r>
              <a:rPr lang="ru-RU" sz="2400" dirty="0" smtClean="0"/>
              <a:t> </a:t>
            </a:r>
          </a:p>
          <a:p>
            <a:r>
              <a:rPr lang="ru-RU" sz="2400" dirty="0" smtClean="0"/>
              <a:t>Руководитель  Величко К.А., учитель истории и обществознания</a:t>
            </a:r>
            <a:endParaRPr lang="ru-RU" sz="2400" dirty="0"/>
          </a:p>
        </p:txBody>
      </p:sp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260649"/>
            <a:ext cx="3528392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26 августа с группой из 6 Илов он штурмовал железнодорожные эшелоны на станции Воловец. В результате эффективного удара было подожжено 6 цистерн с горючим и десять товарных вагонов, пожар был виден на 30 километров.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этих боях Брюханов был отмечен орденами Отечественной войны первой степени и Александра Невского, двумя орденами Красного Знамени.</a:t>
            </a:r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В первом воздушном бою - ничего не трогай &quot; Военное обозр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-12710"/>
            <a:ext cx="5508104" cy="552994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</p:spTree>
  </p:cSld>
  <p:clrMapOvr>
    <a:masterClrMapping/>
  </p:clrMapOvr>
  <p:transition spd="slow" advClick="0" advTm="17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9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  <a:ea typeface="Batang" pitchFamily="18" charset="-127"/>
              </a:rPr>
              <a:t>Осень  1944 года был подведен итог боевой деятельности летчика. Он совершил 125 боевых вылетов, при этом уничтожил 40 танков, 150 авто -  машин, более 30 орудей,20 минометных батарей, 3 самоходных орудия, 1 железнодорожный эшелон и 5 паровозов. Особо отмечалось, что эскадрилья под командованием Брюханова не имела потерь в личном составе и материальной части.</a:t>
            </a:r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  <a:ea typeface="Batang" pitchFamily="18" charset="-127"/>
            </a:endParaRPr>
          </a:p>
        </p:txBody>
      </p:sp>
      <p:pic>
        <p:nvPicPr>
          <p:cNvPr id="5" name="Picture 2" descr="General_Motors Plik:IL-2VVSWW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30197"/>
            <a:ext cx="5076056" cy="328703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</p:spTree>
  </p:cSld>
  <p:clrMapOvr>
    <a:masterClrMapping/>
  </p:clrMapOvr>
  <p:transition spd="slow" advClick="0" advTm="18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 descr="http://pomninas.ru/images/news/articles/thmb_358/ef8b5fcc338e003145ac9c134754db71bryuhanov_stepan.jpg">
            <a:hlinkClick r:id="rId3"/>
          </p:cNvPr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4"/>
            <a:ext cx="2592288" cy="3096343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5002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491880" y="692698"/>
            <a:ext cx="5050904" cy="3600399"/>
          </a:xfrm>
          <a:effectLst/>
        </p:spPr>
        <p:txBody>
          <a:bodyPr/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Batang" pitchFamily="18" charset="-127"/>
              </a:rPr>
              <a:t>Указом Президиума Верхнего Совета СССР 29</a:t>
            </a:r>
            <a:r>
              <a:rPr lang="ru-RU" sz="2400" b="1" dirty="0">
                <a:solidFill>
                  <a:prstClr val="black"/>
                </a:solidFill>
                <a:effectLst/>
                <a:latin typeface="Monotype Corsiva" panose="03010101010201010101" pitchFamily="66" charset="0"/>
                <a:ea typeface="Batang" pitchFamily="18" charset="-127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Batang" pitchFamily="18" charset="-127"/>
              </a:rPr>
              <a:t>июня 1945 года </a:t>
            </a:r>
            <a:r>
              <a:rPr lang="ru-RU" sz="2400" b="1" dirty="0">
                <a:solidFill>
                  <a:prstClr val="black"/>
                </a:solidFill>
                <a:effectLst/>
                <a:latin typeface="Monotype Corsiva" panose="03010101010201010101" pitchFamily="66" charset="0"/>
                <a:ea typeface="Batang" pitchFamily="18" charset="-127"/>
              </a:rPr>
              <a:t>командиру </a:t>
            </a:r>
            <a:r>
              <a:rPr lang="ru-RU" sz="2400" b="1" dirty="0" smtClean="0">
                <a:solidFill>
                  <a:prstClr val="black"/>
                </a:solidFill>
                <a:effectLst/>
                <a:latin typeface="Monotype Corsiva" panose="03010101010201010101" pitchFamily="66" charset="0"/>
                <a:ea typeface="Batang" pitchFamily="18" charset="-127"/>
              </a:rPr>
              <a:t>эскадрильи </a:t>
            </a:r>
            <a:r>
              <a:rPr lang="ru-RU" sz="2400" b="1" dirty="0">
                <a:solidFill>
                  <a:prstClr val="black"/>
                </a:solidFill>
                <a:effectLst/>
                <a:latin typeface="Monotype Corsiva" panose="03010101010201010101" pitchFamily="66" charset="0"/>
                <a:ea typeface="Batang" pitchFamily="18" charset="-127"/>
              </a:rPr>
              <a:t>996 штурмового полка старшему лейтенанту Степану Степановичу Брюханову было присвоено </a:t>
            </a:r>
            <a:r>
              <a:rPr lang="ru-RU" sz="2400" b="1" dirty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Batang" pitchFamily="18" charset="-127"/>
              </a:rPr>
              <a:t>звание героя Советского Союза, </a:t>
            </a:r>
            <a:r>
              <a:rPr lang="ru-RU" sz="2400" b="1" dirty="0">
                <a:solidFill>
                  <a:prstClr val="black"/>
                </a:solidFill>
                <a:effectLst/>
                <a:latin typeface="Monotype Corsiva" panose="03010101010201010101" pitchFamily="66" charset="0"/>
                <a:ea typeface="Batang" pitchFamily="18" charset="-127"/>
              </a:rPr>
              <a:t>но  он не узнал об этом - погиб 3 мая 1945 года,  похоронен в польском городе Гливице.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slow" advClick="0" advTm="9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404665"/>
            <a:ext cx="2448272" cy="648072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Награды: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 descr="http://im3-tub-ru.yandex.net/i?id=e633af0de83ec0971d872b215d0db27d-22-144&amp;n=33&amp;h=190">
            <a:hlinkClick r:id="rId3"/>
          </p:cNvPr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90" y="1052736"/>
            <a:ext cx="1008111" cy="144016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779912" y="908720"/>
            <a:ext cx="5040560" cy="443296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Брюханову </a:t>
            </a:r>
            <a:r>
              <a:rPr lang="ru-RU" sz="24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Степану Степановичу присвоено звание Героя Советского Союза с вручением ордена Ленина и медали «Золотая Звезда» (посмертно).</a:t>
            </a:r>
            <a:endParaRPr lang="ru-RU" sz="2400" b="1" dirty="0" smtClean="0">
              <a:solidFill>
                <a:schemeClr val="bg1"/>
              </a:solidFill>
              <a:effectLst/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Награждён орденом </a:t>
            </a:r>
            <a:r>
              <a:rPr lang="ru-RU" sz="24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Ленина (29.06.1945), двумя орденами Красного Знамени (29.09.1944 и 22.12.1944), орденами Александра Невского, Отечественной войны 1-й степени (12.05.1944), Красной Звезды (27.7.1943).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7" name="Рисунок 6" descr="http://im2-tub-ru.yandex.net/i?id=f3c1de5cf5ce89bba5a9d224b9c8da1e-53-144&amp;n=33&amp;h=190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28" y="2636913"/>
            <a:ext cx="1091389" cy="12393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8" name="Рисунок 7" descr="http://im0-tub-ru.yandex.net/i?id=1983cb510549f3aea0f773cc2ed631bc-37-144&amp;n=33&amp;h=190">
            <a:hlinkClick r:id="rId7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234" y="2636911"/>
            <a:ext cx="1008511" cy="12393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" name="Рисунок 8" descr="http://im3-tub-ru.yandex.net/i?id=5fb4118401c84acdc42425d4fbe51fd9-129-144&amp;n=33&amp;h=190">
            <a:hlinkClick r:id="rId9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737"/>
            <a:ext cx="1008112" cy="144015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" name="Рисунок 9" descr="http://im2-tub-ru.yandex.net/i?id=3f8e45331127a40dd592d697520a6495-127-144&amp;n=33&amp;h=190">
            <a:hlinkClick r:id="rId11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234" y="1052736"/>
            <a:ext cx="1152527" cy="14401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http://im3-tub-ru.yandex.net/i?id=1aa0b6847a52d4528598e7ad55a7e810-06-144&amp;n=33&amp;h=190">
            <a:hlinkClick r:id="rId13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4563" y="2636913"/>
            <a:ext cx="1169325" cy="12393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57184" cy="12687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Степан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Степанович Брюханов  погиб 3 мая 1945 года, похоронен в польском городе Гливице.</a:t>
            </a:r>
            <a:endParaRPr lang="ru-RU" sz="2800" b="1" dirty="0">
              <a:solidFill>
                <a:srgbClr val="FF0000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412777"/>
            <a:ext cx="3240360" cy="4713387"/>
          </a:xfrm>
        </p:spPr>
        <p:txBody>
          <a:bodyPr>
            <a:normAutofit/>
          </a:bodyPr>
          <a:lstStyle/>
          <a:p>
            <a:pPr marL="174625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Мемориальная доска                                     в селе  Талая.</a:t>
            </a:r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059832" y="1124745"/>
            <a:ext cx="5832648" cy="43924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Имя Героя Советского Союза 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 С.С. Брюханова занесено в польскую книгу «Память».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Одна из улиц в городе Кемерово носит его имя. А на здании горэлектросети, где он работал, установлена  мемориальная доска.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На родине героя, в селе Талая Тайшетского района, у памятника Славы 9 мая 2002 гада также установлена  мемориальная доска.</a:t>
            </a:r>
          </a:p>
          <a:p>
            <a:pPr marL="0" indent="0" algn="just">
              <a:buNone/>
            </a:pP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6" name="irc_mi" descr="http://img0.liveinternet.ru/images/attach/c/4/82/30/82030080_MemdoskaBrjuhanov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27" y="1412777"/>
            <a:ext cx="2808312" cy="187220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5" name="Kvatro-ZHuravli_V_pamyat_o_teh_kto_ne_vernulsya_s_vojny... (mp3cut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fade in="50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07512" y="6156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321460"/>
      </p:ext>
    </p:extLst>
  </p:cSld>
  <p:clrMapOvr>
    <a:masterClrMapping/>
  </p:clrMapOvr>
  <p:transition spd="slow" advClick="0" advTm="3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4340" numSld="1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3924"/>
            <a:ext cx="9144000" cy="797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DCIM\103MSDCF\DSC022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1500" y="224644"/>
            <a:ext cx="2808312" cy="25922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slow" advClick="0" advTm="26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вечный огонь\9359a0a94ab324c5c3b43c19e9f344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188" y="-61055"/>
            <a:ext cx="9189188" cy="69801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0" y="585672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Помните: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ЗАБЫТ,  НИЧТО НЕ ЗАБЫТО !!! </a:t>
            </a:r>
            <a:endParaRPr lang="ru-RU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0b7558b7b608813a6e8092354311e6c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62058.2574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6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patriot.irksportmol.ru/media/heroes/bruhanov_ss_big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3"/>
            <a:ext cx="4392489" cy="444967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07703" y="4566303"/>
            <a:ext cx="4392489" cy="461665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  1915-1945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 descr="http://pomninas.ru/images/news/articles/thmb_358/ef8b5fcc338e003145ac9c134754db71bryuhanov_stepan.jpg">
            <a:hlinkClick r:id="rId3"/>
          </p:cNvPr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2520280" cy="3168352"/>
          </a:xfrm>
          <a:prstGeom prst="rect">
            <a:avLst/>
          </a:prstGeom>
          <a:solidFill>
            <a:schemeClr val="accent6"/>
          </a:solidFill>
          <a:ln w="19050">
            <a:solidFill>
              <a:srgbClr val="A5002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915816" y="116633"/>
            <a:ext cx="6120680" cy="496855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ru-RU" sz="20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ru-RU" sz="20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Брюханов </a:t>
            </a:r>
            <a:r>
              <a:rPr lang="ru-RU" sz="20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Степан Степанович - командир эскадрильи 996-го штурмового Каменец-Подольского авиационного полка 224-я штурмовая Жмеринская Краснознамённая авиационная дивизия, 8-й штурмовой авиационный корпус, 8-я воздушная армия, 4-й Украинский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фронт, старший лейтенант.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Степан Степанович Брюханов родился 8 января 1915 года в деревне Талая Тайшетского района в семье  крестьянина. Отец погиб в Первую мировую войну, в 1916 году. В 1923 году семья переехала в г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. Тайшет</a:t>
            </a:r>
            <a:r>
              <a:rPr lang="ru-RU" sz="20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, здесь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Степан  </a:t>
            </a:r>
            <a:r>
              <a:rPr lang="ru-RU" sz="20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окончил семь классов,  а в 1932 году семья снова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переезжает, теперь </a:t>
            </a:r>
            <a:r>
              <a:rPr lang="ru-RU" sz="20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уже в Кемерово. Там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С.С. Брюханов учился </a:t>
            </a:r>
            <a:r>
              <a:rPr lang="ru-RU" sz="20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в фабрично-заводском училище, работал электромонтером и одновременно, до 1937 года, занимался в Кемеровском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аэроклубе.</a:t>
            </a:r>
            <a:endParaRPr lang="ru-RU" sz="2000" b="1" dirty="0">
              <a:solidFill>
                <a:schemeClr val="bg1"/>
              </a:solidFill>
              <a:effectLst/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endParaRPr lang="ru-RU" dirty="0">
              <a:effectLst/>
            </a:endParaRPr>
          </a:p>
        </p:txBody>
      </p:sp>
    </p:spTree>
  </p:cSld>
  <p:clrMapOvr>
    <a:masterClrMapping/>
  </p:clrMapOvr>
  <p:transition spd="slow" advClick="0" advTm="3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9" descr="Брюханов_Степан_Ильи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1" y="548499"/>
            <a:ext cx="2736307" cy="3240360"/>
          </a:xfrm>
          <a:prstGeom prst="rect">
            <a:avLst/>
          </a:prstGeom>
          <a:ln w="190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35896" y="548681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anose="03010101010201010101" pitchFamily="66" charset="0"/>
              </a:rPr>
              <a:t>В апреле 1940 года был призван в армию и  </a:t>
            </a: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anose="03010101010201010101" pitchFamily="66" charset="0"/>
              </a:rPr>
              <a:t>направлен 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anose="03010101010201010101" pitchFamily="66" charset="0"/>
              </a:rPr>
              <a:t>в Омскую военно-авиационную школу, после учебы, до марта 1943 года, оставался в ней инструктором. В 1941 году принят в члены </a:t>
            </a: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anose="03010101010201010101" pitchFamily="66" charset="0"/>
              </a:rPr>
              <a:t>КПСС.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533321460"/>
      </p:ext>
    </p:extLst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88641"/>
            <a:ext cx="8424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Молодой летчик рвался на фронт, писал рапорт за рапортом, но командование не отпускало. Брюханов не терял время, повышал теоретическую и практическую подготовку, в совершенстве овладевая летным мастерством и вот, наконец, добился своего, его направили в действующую армию. С 20 марта 1943 года молодой летчик, старший сержант, на фронте. Уже в первых боях он проявил инициативу и находчивость, штурмуя наземные цели. Его дерзость и решительность не остались незамеченными, вскоре был назначен командиром авиазвена, а затем заместителем командира эскадрильи.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 мая  1943 года он командир эскадрильи, офицер.</a:t>
            </a:r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 advClick="0" advTm="3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3834341_il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5004048" cy="263691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48064" y="1"/>
            <a:ext cx="3384376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  <a:ea typeface="Batang" pitchFamily="18" charset="-127"/>
              </a:rPr>
              <a:t>Эскадрилья под командованием Брюханова успешно воюет на Брянском фронте, 23 мая 1943 года в группе из восьми самолетов «ИЛ-2» летчик вылетает на уничтожение бронепоезда в район Карачаева  -  Хотинца.</a:t>
            </a: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  <a:ea typeface="Batang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92896"/>
            <a:ext cx="8892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i="1" dirty="0" smtClean="0">
              <a:latin typeface="Monotype Corsiva" panose="03010101010201010101" pitchFamily="66" charset="0"/>
              <a:ea typeface="Batang" pitchFamily="18" charset="-127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  <a:ea typeface="Batang" pitchFamily="18" charset="-127"/>
              </a:rPr>
              <a:t>Штурмовики с честью выполнили задание, поврежденный бронепоезд больше не мешал наступлению советских войск.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  <a:ea typeface="Batang" pitchFamily="18" charset="-127"/>
              </a:rPr>
              <a:t>Через неделю Брюханов вылетел в район Локно, ведущим восьмерки  ИЛов. Цель была тщательно замаскирована, но штурмовики выполнили задание – фашисты потеряли десять танков         и     двадцать  пять автомашин</a:t>
            </a:r>
            <a:r>
              <a:rPr lang="ru-RU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ru-RU" sz="20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slow" advClick="0" advTm="21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Читать онлайн - &quot;Авиация и космонавтика&quot; (журнал). Авиация и космонавтика 2006 10 Электронная библиотека e-libra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9090"/>
            <a:ext cx="4067943" cy="266429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11960" y="116633"/>
            <a:ext cx="475252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itchFamily="18" charset="0"/>
              </a:rPr>
              <a:t>Мастерство летчика возрастало с каждым боевым вылетом и не раз выручало в сложных условиях. 2 августа 1943 года в районе Хотинца его самолет попал под артобстрел. Подбитую машину атаковали два фоккевульфа. Отбившись от истребителей, Брюханов выполнил задание и благополучно приземлился на свой аэродром. </a:t>
            </a: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736" y="2890665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itchFamily="18" charset="0"/>
              </a:rPr>
              <a:t>Через пять дней в этом же районе его штурмовик снова был атакован. Самолет получил сорок пробоин, было перебито управление элерона, осколком летчику разбило очки, но это не помешало выполнить задание и вернуться на аэродром. За доблесть и мужество               С.С.  Брюханов был награжден орденом Красной Звезды.</a:t>
            </a: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8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Глава 2 Вопреки шахматным правилам: начинают и выигрывают черные / 1941. Разгром Западного фрон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499992" cy="310499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00" y="404664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 1944 году он в составе 2-й воздушной армии Первого Украинского фронта принял участие в освобождении правобережной Украины и Польши. Штурмовал технику и живую силу гитлеровцев под Каменец-Подольском и в Карпатах. 30 апреля в районе Хоцымежа штурмовик Брюханова на высоте 600 метров был атакован истребителями.</a:t>
            </a: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087" y="30689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i="1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На самолете было разбито управление, вспыхнул пожар. Летчик выбрался из горящей машины на парашюте, благополучно приземлился на нейтральной территории и добрался до своих.    Был              ранен  в обе руки, но через месяц, подлечившись, снова был в строю.</a:t>
            </a: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 advClick="0" advTm="2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й фильм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Мой фильм.mp4">
            <a:hlinkClick r:id="" action="ppaction://media"/>
          </p:cNvPr>
          <p:cNvPicPr>
            <a:picLocks noChangeAspect="1"/>
          </p:cNvPicPr>
          <p:nvPr>
            <a:videoFile r:link="rId1"/>
            <p:extLst/>
          </p:nvPr>
        </p:nvPicPr>
        <p:blipFill>
          <a:blip r:embed="rId6"/>
          <a:stretch>
            <a:fillRect/>
          </a:stretch>
        </p:blipFill>
        <p:spPr>
          <a:xfrm>
            <a:off x="198563" y="176670"/>
            <a:ext cx="8784976" cy="6608760"/>
          </a:xfrm>
          <a:prstGeom prst="rect">
            <a:avLst/>
          </a:prstGeom>
          <a:effectLst>
            <a:glow rad="127000">
              <a:schemeClr val="bg1"/>
            </a:glow>
          </a:effectLst>
          <a:scene3d>
            <a:camera prst="orthographicFront"/>
            <a:lightRig rig="threePt" dir="t">
              <a:rot lat="0" lon="0" rev="600000"/>
            </a:lightRig>
          </a:scene3d>
          <a:sp3d contourW="12700" prstMaterial="matte">
            <a:bevelT w="114300" prst="hardEdge"/>
            <a:contourClr>
              <a:schemeClr val="bg1"/>
            </a:contourClr>
          </a:sp3d>
        </p:spPr>
      </p:pic>
      <p:pic>
        <p:nvPicPr>
          <p:cNvPr id="2" name="Мой фильм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52951" y="3414713"/>
            <a:ext cx="38100" cy="28575"/>
          </a:xfrm>
          <a:prstGeom prst="rect">
            <a:avLst/>
          </a:prstGeom>
        </p:spPr>
      </p:pic>
    </p:spTree>
  </p:cSld>
  <p:clrMapOvr>
    <a:masterClrMapping/>
  </p:clrMapOvr>
  <p:transition spd="slow" advClick="0" advTm="63000">
    <p:dissolve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869</Words>
  <Application>Microsoft Office PowerPoint</Application>
  <PresentationFormat>Экран (4:3)</PresentationFormat>
  <Paragraphs>36</Paragraphs>
  <Slides>16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1_Базовая</vt:lpstr>
      <vt:lpstr>2_Базовая</vt:lpstr>
      <vt:lpstr>Техническая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Награды:</vt:lpstr>
      <vt:lpstr>Степан Степанович Брюханов  погиб 3 мая 1945 года, похоронен в польском городе Гливице.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Босс</cp:lastModifiedBy>
  <cp:revision>143</cp:revision>
  <dcterms:created xsi:type="dcterms:W3CDTF">2015-02-26T05:28:22Z</dcterms:created>
  <dcterms:modified xsi:type="dcterms:W3CDTF">2019-05-10T08:49:35Z</dcterms:modified>
</cp:coreProperties>
</file>